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70" r:id="rId13"/>
    <p:sldId id="271" r:id="rId14"/>
    <p:sldId id="273" r:id="rId15"/>
    <p:sldId id="277" r:id="rId16"/>
    <p:sldId id="285" r:id="rId17"/>
    <p:sldId id="283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77EAA-7D3F-4DBE-93A4-218DA5A2EB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16685-E9D8-436C-8CBE-9B5B790644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102A7-FD48-4B23-B2B2-BD6B472686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52105-302D-4632-B324-E3117934ED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41F2F-18A9-46F2-BB00-05C9E0BD2A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2CF80-79C0-4780-B10D-3CA1EFBDF1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44C95-004D-44CB-85AF-A1470B9AC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7B86B-BFEC-4F97-8CC6-E344FA761F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53A31-15C6-4817-A79C-C2020A22AD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FC6B5-865D-415D-A51F-D43D389E9A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BE066-6CD6-431D-BCC3-A44E31C462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19C99-FE54-4716-B8D5-A68314A4AB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F0D58-4643-4DF6-BAFF-7B634D19B5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18DC0-FCB7-40F5-AD13-EBFFEF7E16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FE711-28C6-44B4-BE60-389C018CFE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C1F6-E932-47D6-B301-815C214CAE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F6891-21AB-4E62-AA40-428C738F05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24FE5-7088-4F3F-A0F0-C927E243A2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CAFE5-5855-4F4E-A811-0F590F2F85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C0131-CE2E-4ED5-995D-74CC9FE4CD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2D33D-7004-4733-971A-CC85D888A8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A860-9F04-4628-ACB8-F989D6708C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CF44C6-2F6E-4443-8AF5-20FC0AA23D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E3CEF5-E530-4132-8E05-1A84E3DA08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vivudiya.com/n/56450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0_a378a_c8d5bbe8_XX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228333">
            <a:off x="0" y="3940093"/>
            <a:ext cx="5652120" cy="2917907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60719" y="92938"/>
            <a:ext cx="8712969" cy="6667147"/>
            <a:chOff x="239550" y="303058"/>
            <a:chExt cx="8712969" cy="6480721"/>
          </a:xfrm>
        </p:grpSpPr>
        <p:pic>
          <p:nvPicPr>
            <p:cNvPr id="5" name="Рисунок 4" descr="pergament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5400000">
              <a:off x="1355674" y="-813066"/>
              <a:ext cx="6480721" cy="8712969"/>
            </a:xfrm>
            <a:prstGeom prst="rect">
              <a:avLst/>
            </a:prstGeom>
          </p:spPr>
        </p:pic>
        <p:grpSp>
          <p:nvGrpSpPr>
            <p:cNvPr id="2" name="Группа 12"/>
            <p:cNvGrpSpPr/>
            <p:nvPr/>
          </p:nvGrpSpPr>
          <p:grpSpPr>
            <a:xfrm>
              <a:off x="5374309" y="1021279"/>
              <a:ext cx="3168352" cy="4536504"/>
              <a:chOff x="5587835" y="728097"/>
              <a:chExt cx="2393866" cy="3960440"/>
            </a:xfrm>
          </p:grpSpPr>
          <p:sp>
            <p:nvSpPr>
              <p:cNvPr id="11" name="Прямоугольник с двумя скругленными соседними углами 10"/>
              <p:cNvSpPr/>
              <p:nvPr/>
            </p:nvSpPr>
            <p:spPr>
              <a:xfrm>
                <a:off x="5652120" y="764704"/>
                <a:ext cx="2224166" cy="357277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9" name="Рисунок 8" descr="9020_html_cff9540.jpg"/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587835" y="728097"/>
                <a:ext cx="2393866" cy="3960440"/>
              </a:xfrm>
              <a:prstGeom prst="rect">
                <a:avLst/>
              </a:prstGeom>
            </p:spPr>
          </p:pic>
        </p:grpSp>
        <p:sp>
          <p:nvSpPr>
            <p:cNvPr id="7" name="Прямоугольник 6"/>
            <p:cNvSpPr/>
            <p:nvPr/>
          </p:nvSpPr>
          <p:spPr>
            <a:xfrm>
              <a:off x="755576" y="692696"/>
              <a:ext cx="4392488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 </a:t>
              </a:r>
              <a:endPara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avanskay" pitchFamily="2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11560" y="2924944"/>
              <a:ext cx="4608512" cy="34778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400" b="1" dirty="0" smtClean="0">
                  <a:ln w="11430">
                    <a:solidFill>
                      <a:srgbClr val="C00000"/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24 мая –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400" b="1" dirty="0" smtClean="0">
                  <a:ln w="11430">
                    <a:solidFill>
                      <a:srgbClr val="C00000"/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День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400" b="1" dirty="0" smtClean="0">
                  <a:ln w="11430">
                    <a:solidFill>
                      <a:srgbClr val="C00000"/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славянской письменности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400" b="1" dirty="0" smtClean="0">
                  <a:ln w="11430">
                    <a:solidFill>
                      <a:srgbClr val="C00000"/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 культуры</a:t>
              </a:r>
              <a:endParaRPr lang="ru-RU" sz="4400" b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39550" y="692696"/>
            <a:ext cx="5553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Аз до Буки…»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8640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МБУ «Централизованная библиотечная система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</a:b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Верхнеуслонского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 муниципального района»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Канашская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 сельская библиотека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260648"/>
            <a:ext cx="772358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О ЖИЗНИ КИРИЛЛА и  МЕФОДИЯ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10527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  <a:latin typeface="Nautilus Pompilius" pitchFamily="50" charset="-52"/>
              </a:rPr>
              <a:t>«Если же кто из учителей ваших дерзновенно начнет соблазнять вас, порицая книги на языке вашем, да будет отлучен пока не исправится. Такие люди суть волки, а не овцы…»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Nautilus Pompilius" pitchFamily="50" charset="-52"/>
              </a:rPr>
              <a:t>Андриан  </a:t>
            </a:r>
            <a:r>
              <a:rPr lang="en-US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ru-RU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509120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Nautilus Pompilius" pitchFamily="50" charset="-52"/>
              </a:rPr>
              <a:t>Папа </a:t>
            </a:r>
            <a:r>
              <a:rPr lang="ru-RU" sz="2400" dirty="0" err="1" smtClean="0">
                <a:latin typeface="Nautilus Pompilius" pitchFamily="50" charset="-52"/>
              </a:rPr>
              <a:t>Адриан</a:t>
            </a:r>
            <a:r>
              <a:rPr lang="ru-RU" sz="2400" dirty="0" smtClean="0">
                <a:latin typeface="Nautilus Pompilius" pitchFamily="50" charset="-52"/>
              </a:rPr>
              <a:t>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Nautilus Pompilius" pitchFamily="50" charset="-52"/>
              </a:rPr>
              <a:t>принял греческих миссионеров с большой торжественностью и без всяких колебаний поддержал все их начинания.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В  868 г. </a:t>
            </a:r>
            <a:r>
              <a:rPr lang="ru-RU" sz="2400" dirty="0" smtClean="0">
                <a:latin typeface="Nautilus Pompilius" pitchFamily="50" charset="-52"/>
              </a:rPr>
              <a:t>Папа Римский Андриан</a:t>
            </a:r>
            <a:r>
              <a:rPr lang="ru-RU" sz="2400" i="1" dirty="0" smtClean="0">
                <a:latin typeface="Nautilus Pompilius" pitchFamily="50" charset="-52"/>
              </a:rPr>
              <a:t>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Nautilus Pompilius" pitchFamily="50" charset="-52"/>
              </a:rPr>
              <a:t>освятил переведенные братьями богослужебные книги, благословив проведение литургии на славянском языке</a:t>
            </a:r>
            <a:endParaRPr lang="ru-RU" sz="2400" dirty="0">
              <a:latin typeface="Nautilus Pompilius" pitchFamily="50" charset="-52"/>
            </a:endParaRPr>
          </a:p>
        </p:txBody>
      </p:sp>
      <p:pic>
        <p:nvPicPr>
          <p:cNvPr id="10" name="Рисунок 9" descr="2181074424728608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67544" y="1052736"/>
            <a:ext cx="2736305" cy="323381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f990945b90e72e3503e89cf82d53477.png"/>
          <p:cNvPicPr>
            <a:picLocks noChangeAspect="1"/>
          </p:cNvPicPr>
          <p:nvPr/>
        </p:nvPicPr>
        <p:blipFill>
          <a:blip r:embed="rId3" cstate="email"/>
          <a:srcRect t="11117" b="11060"/>
          <a:stretch>
            <a:fillRect/>
          </a:stretch>
        </p:blipFill>
        <p:spPr>
          <a:xfrm>
            <a:off x="4499992" y="2708920"/>
            <a:ext cx="259080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188640"/>
            <a:ext cx="7293984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14 февраля 869 в возрасте 42 лет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КИРИЛЛ  умирает в Риме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51520" y="1988840"/>
            <a:ext cx="4896544" cy="4392488"/>
            <a:chOff x="251520" y="2276872"/>
            <a:chExt cx="4752528" cy="4104456"/>
          </a:xfrm>
        </p:grpSpPr>
        <p:pic>
          <p:nvPicPr>
            <p:cNvPr id="9" name="Рисунок 8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51520" y="2276872"/>
              <a:ext cx="4752528" cy="4104456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539552" y="3068960"/>
              <a:ext cx="428396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latin typeface="Nautilus Pompilius" pitchFamily="50" charset="-52"/>
                </a:rPr>
                <a:t>«Мы тянули с тобой, брат, одну борозду, как супруг волов, и вот, я падаю на гряде, кончаю жизнь свою. Я знаю, ты очень любишь свой родной Олимп. Смотри же, не покидай даже ради него наше служение…» </a:t>
              </a:r>
              <a:endParaRPr lang="ru-RU" sz="2400" dirty="0">
                <a:latin typeface="Nautilus Pompilius" pitchFamily="50" charset="-52"/>
              </a:endParaRPr>
            </a:p>
          </p:txBody>
        </p:sp>
      </p:grpSp>
      <p:pic>
        <p:nvPicPr>
          <p:cNvPr id="8" name="Рисунок 7" descr="1_76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04164" y="1700808"/>
            <a:ext cx="3469827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4355976" y="1916832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Nautilus Pompilius" pitchFamily="50" charset="-52"/>
              </a:rPr>
              <a:t>«Я не молчал из страха и всегда бодрствовал </a:t>
            </a:r>
            <a:r>
              <a:rPr lang="ru-RU" sz="2000" dirty="0" smtClean="0">
                <a:solidFill>
                  <a:prstClr val="black"/>
                </a:solidFill>
                <a:latin typeface="Nautilus Pompilius" pitchFamily="50" charset="-52"/>
              </a:rPr>
              <a:t> на </a:t>
            </a:r>
            <a:r>
              <a:rPr lang="ru-RU" sz="2000" dirty="0">
                <a:solidFill>
                  <a:prstClr val="black"/>
                </a:solidFill>
                <a:latin typeface="Nautilus Pompilius" pitchFamily="50" charset="-52"/>
              </a:rPr>
              <a:t>страже»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38760" y="188640"/>
            <a:ext cx="7008650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После смерти брата МЕФОДИЙ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продолжает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 евангельскую проповедь среди славян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851920" y="2708920"/>
            <a:ext cx="5040560" cy="3672408"/>
            <a:chOff x="3923928" y="2924944"/>
            <a:chExt cx="5040560" cy="3672408"/>
          </a:xfrm>
        </p:grpSpPr>
        <p:pic>
          <p:nvPicPr>
            <p:cNvPr id="11" name="Рисунок 10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923928" y="2924944"/>
              <a:ext cx="5040560" cy="3672408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4211960" y="3212976"/>
              <a:ext cx="4572000" cy="30469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ru-RU" sz="2400" dirty="0" smtClean="0">
                  <a:latin typeface="Nautilus Pompilius" pitchFamily="50" charset="-52"/>
                </a:rPr>
                <a:t>Благодаря деятельности  святого </a:t>
              </a: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МЕФОДИЯ</a:t>
              </a:r>
              <a:r>
                <a:rPr lang="ru-RU" sz="2400" dirty="0" smtClean="0">
                  <a:latin typeface="Nautilus Pompilius" pitchFamily="50" charset="-52"/>
                </a:rPr>
                <a:t>, и чехи, и поляки вступили в военный союз с Моравией, противостоящей влиянию немцев.</a:t>
              </a:r>
            </a:p>
            <a:p>
              <a:pPr>
                <a:buFont typeface="Arial" charset="0"/>
                <a:buNone/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МЕФОДИЙ</a:t>
              </a:r>
              <a:r>
                <a:rPr lang="ru-RU" sz="2400" dirty="0" smtClean="0">
                  <a:latin typeface="Nautilus Pompilius" pitchFamily="50" charset="-52"/>
                </a:rPr>
                <a:t> предсказал день своей смерти и скончался   </a:t>
              </a:r>
            </a:p>
            <a:p>
              <a:pPr algn="ctr">
                <a:buFont typeface="Arial" charset="0"/>
                <a:buNone/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6 апреля 885 г. </a:t>
              </a:r>
            </a:p>
          </p:txBody>
        </p:sp>
      </p:grpSp>
      <p:pic>
        <p:nvPicPr>
          <p:cNvPr id="10" name="Рисунок 9" descr="user450231_pic138821_137582281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3528" y="2060847"/>
            <a:ext cx="3042578" cy="4454105"/>
          </a:xfrm>
          <a:prstGeom prst="roundRect">
            <a:avLst>
              <a:gd name="adj" fmla="val 5842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ergament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484784"/>
            <a:ext cx="5184576" cy="41062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2060848"/>
            <a:ext cx="48965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Nautilus Pompilius" pitchFamily="50" charset="-52"/>
              </a:rPr>
              <a:t>В Русской Православной Церкви  память святых равноапостольных просветителей славян </a:t>
            </a:r>
            <a:r>
              <a:rPr lang="ru-RU" b="1" dirty="0" smtClean="0">
                <a:latin typeface="Nautilus Pompilius" pitchFamily="50" charset="-52"/>
              </a:rPr>
              <a:t>чествуется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с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XI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 века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Nautilus Pompilius" pitchFamily="50" charset="-52"/>
              </a:rPr>
              <a:t>Память каждого из св. братьев отмечается в дни их кончины: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 Святой  равноапостольный  КИРИЛЛ –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14 февраля </a:t>
            </a:r>
            <a:r>
              <a:rPr lang="ru-RU" dirty="0" smtClean="0">
                <a:latin typeface="Nautilus Pompilius" pitchFamily="50" charset="-52"/>
              </a:rPr>
              <a:t>(по ст. ст.)/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27 февраля </a:t>
            </a:r>
            <a:r>
              <a:rPr lang="ru-RU" dirty="0" smtClean="0">
                <a:latin typeface="Nautilus Pompilius" pitchFamily="50" charset="-52"/>
              </a:rPr>
              <a:t>(по нов. ст.).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 Святой  равноапостольный  МЕФОДИЙ –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6 апреля </a:t>
            </a:r>
            <a:r>
              <a:rPr lang="ru-RU" dirty="0" smtClean="0">
                <a:latin typeface="Nautilus Pompilius" pitchFamily="50" charset="-52"/>
              </a:rPr>
              <a:t>(по ст. ст.)/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19 апреля</a:t>
            </a:r>
            <a:r>
              <a:rPr lang="ru-RU" dirty="0" smtClean="0">
                <a:latin typeface="Nautilus Pompilius" pitchFamily="50" charset="-52"/>
              </a:rPr>
              <a:t> (по нов. ст.)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Nautilus Pompilius" pitchFamily="50" charset="-52"/>
              </a:rPr>
              <a:t> </a:t>
            </a:r>
            <a:r>
              <a:rPr lang="ru-RU" b="1" dirty="0" smtClean="0">
                <a:latin typeface="Nautilus Pompilius" pitchFamily="50" charset="-52"/>
              </a:rPr>
              <a:t>Общая церковная память </a:t>
            </a:r>
            <a:r>
              <a:rPr lang="ru-RU" dirty="0" smtClean="0">
                <a:latin typeface="Nautilus Pompilius" pitchFamily="50" charset="-52"/>
              </a:rPr>
              <a:t>отмечается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11 мая </a:t>
            </a:r>
            <a:r>
              <a:rPr lang="ru-RU" dirty="0" smtClean="0">
                <a:latin typeface="Nautilus Pompilius" pitchFamily="50" charset="-52"/>
              </a:rPr>
              <a:t>(по ст. ст.)/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24 мая </a:t>
            </a:r>
            <a:r>
              <a:rPr lang="ru-RU" dirty="0" smtClean="0">
                <a:latin typeface="Nautilus Pompilius" pitchFamily="50" charset="-52"/>
              </a:rPr>
              <a:t>(по нов. ст.)</a:t>
            </a:r>
            <a:endParaRPr lang="ru-RU" dirty="0">
              <a:latin typeface="Nautilus Pompilius" pitchFamily="50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60648"/>
            <a:ext cx="792088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КИРИЛЛ и МЕФОДИЙ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причислены к лику святых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5733257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u="sng" dirty="0" smtClean="0">
              <a:latin typeface="Nautilus Pompilius" pitchFamily="50" charset="-52"/>
              <a:hlinkClick r:id="rId3"/>
            </a:endParaRPr>
          </a:p>
          <a:p>
            <a:pPr algn="ctr"/>
            <a:r>
              <a:rPr lang="ru-RU" sz="2400" u="sng" dirty="0" smtClean="0">
                <a:latin typeface="Nautilus Pompilius" pitchFamily="50" charset="-52"/>
                <a:hlinkClick r:id="rId3"/>
              </a:rPr>
              <a:t>СКАЗАНИЕ </a:t>
            </a:r>
            <a:r>
              <a:rPr lang="ru-RU" sz="2400" u="sng" dirty="0" smtClean="0">
                <a:latin typeface="Nautilus Pompilius" pitchFamily="50" charset="-52"/>
                <a:hlinkClick r:id="rId3"/>
              </a:rPr>
              <a:t>О КИРИЛЛЕ И МЕФОДИИ</a:t>
            </a:r>
            <a:r>
              <a:rPr lang="ru-RU" sz="2400" dirty="0" smtClean="0">
                <a:latin typeface="Nautilus Pompilius" pitchFamily="50" charset="-52"/>
              </a:rPr>
              <a:t>  </a:t>
            </a:r>
          </a:p>
        </p:txBody>
      </p:sp>
      <p:pic>
        <p:nvPicPr>
          <p:cNvPr id="9" name="Рисунок 8" descr="11941784061491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01812" y="1484784"/>
            <a:ext cx="3301131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27584" y="116632"/>
            <a:ext cx="820891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Славянские азбуки: </a:t>
            </a:r>
            <a:b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</a:b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КИРИЛЛИЦА и ГЛАГОЛИЦА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628800"/>
            <a:ext cx="37444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Nautilus Pompilius" pitchFamily="50" charset="-52"/>
              </a:rPr>
              <a:t>ГЛАГОЛИЦА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1628800"/>
            <a:ext cx="381642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Nautilus Pompilius" pitchFamily="50" charset="-52"/>
              </a:rPr>
              <a:t>КИРИЛЛИЦА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2708920"/>
            <a:ext cx="3672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КИРИЛЛ и МЕФОДИЙ </a:t>
            </a:r>
            <a:r>
              <a:rPr lang="ru-RU" sz="2400" dirty="0" smtClean="0">
                <a:latin typeface="Nautilus Pompilius" pitchFamily="50" charset="-52"/>
              </a:rPr>
              <a:t>«переложили»  звуки славянского языка на пергамент с помощью той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ГЛАГОЛИЦЫ.</a:t>
            </a:r>
            <a:endParaRPr lang="ru-RU" sz="2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utilus Pompilius" pitchFamily="50" charset="-52"/>
            </a:endParaRPr>
          </a:p>
          <a:p>
            <a:pPr algn="ctr">
              <a:buFont typeface="Arial" charset="0"/>
              <a:buNone/>
            </a:pPr>
            <a:r>
              <a:rPr lang="ru-RU" sz="2400" i="1" dirty="0" smtClean="0">
                <a:latin typeface="Nautilus Pompilius" pitchFamily="50" charset="-52"/>
              </a:rPr>
              <a:t>Начертания букв не </a:t>
            </a:r>
            <a:r>
              <a:rPr lang="ru-RU" sz="2400" dirty="0" smtClean="0">
                <a:latin typeface="Nautilus Pompilius" pitchFamily="50" charset="-52"/>
              </a:rPr>
              <a:t>сохранились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5445224"/>
            <a:ext cx="3888432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Nautilus Pompilius" pitchFamily="50" charset="-52"/>
              </a:rPr>
              <a:t>РУССКИЙ АЛФАВИТ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5373216"/>
            <a:ext cx="4032448" cy="792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Nautilus Pompilius" pitchFamily="50" charset="-52"/>
              </a:rPr>
              <a:t>Церковно-славянский АЛФАВИТ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2636912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В 893 г. </a:t>
            </a:r>
            <a:r>
              <a:rPr lang="ru-RU" sz="2400" dirty="0" smtClean="0">
                <a:latin typeface="Nautilus Pompilius" pitchFamily="50" charset="-52"/>
              </a:rPr>
              <a:t>появилась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КИРИЛЛИЦА</a:t>
            </a:r>
            <a:r>
              <a:rPr lang="ru-RU" sz="2400" dirty="0" smtClean="0">
                <a:solidFill>
                  <a:srgbClr val="C00000"/>
                </a:solidFill>
                <a:latin typeface="Nautilus Pompilius" pitchFamily="50" charset="-52"/>
              </a:rPr>
              <a:t>, </a:t>
            </a:r>
          </a:p>
          <a:p>
            <a:pPr algn="ctr"/>
            <a:r>
              <a:rPr lang="ru-RU" sz="2400" dirty="0" smtClean="0">
                <a:latin typeface="Nautilus Pompilius" pitchFamily="50" charset="-52"/>
              </a:rPr>
              <a:t>которая со временем вытеснила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ГЛАГОЛИЦУ</a:t>
            </a:r>
            <a:r>
              <a:rPr lang="ru-RU" sz="2400" dirty="0" smtClean="0">
                <a:latin typeface="Nautilus Pompilius" pitchFamily="50" charset="-52"/>
              </a:rPr>
              <a:t> </a:t>
            </a:r>
          </a:p>
          <a:p>
            <a:pPr algn="ctr"/>
            <a:r>
              <a:rPr lang="ru-RU" sz="2400" dirty="0" smtClean="0">
                <a:latin typeface="Nautilus Pompilius" pitchFamily="50" charset="-52"/>
              </a:rPr>
              <a:t>во всех славянских странах</a:t>
            </a:r>
            <a:endParaRPr lang="ru-RU" sz="2400" dirty="0">
              <a:latin typeface="Nautilus Pompilius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260648"/>
            <a:ext cx="4032448" cy="201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400" dirty="0" smtClean="0">
                <a:latin typeface="Nautilus Pompilius" pitchFamily="50" charset="-52"/>
              </a:rPr>
              <a:t>Древнейшая книга на Руси, написанная кириллицей, -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Остромирово Евангелие - 1057 года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utilus Pompilius" pitchFamily="50" charset="-52"/>
            </a:endParaRPr>
          </a:p>
        </p:txBody>
      </p:sp>
      <p:pic>
        <p:nvPicPr>
          <p:cNvPr id="10" name="Рисунок 9" descr="2480999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5976" y="260648"/>
            <a:ext cx="4499992" cy="3147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35739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3117799"/>
            <a:ext cx="250242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241748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59832" y="3541573"/>
            <a:ext cx="2313431" cy="3042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0_9d804_1f858c54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077072"/>
            <a:ext cx="3109234" cy="1971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573016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>
                <a:latin typeface="Nautilus Pompilius" pitchFamily="50" charset="-52"/>
              </a:rPr>
              <a:t>закрепил в алфавите букву 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Э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,</a:t>
            </a:r>
            <a:r>
              <a:rPr lang="ru-RU" sz="2400" dirty="0" smtClean="0">
                <a:latin typeface="Nautilus Pompilius" pitchFamily="50" charset="-52"/>
              </a:rPr>
              <a:t> которая употреблялась на практике,</a:t>
            </a:r>
          </a:p>
          <a:p>
            <a:pPr indent="182563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>
                <a:latin typeface="Nautilus Pompilius" pitchFamily="50" charset="-52"/>
              </a:rPr>
              <a:t>изъял дублетные буквы, т.е. там, где для обозначения одного звука были две буквы, оставил одну: из «зело» и «земля», обозначавших звук [</a:t>
            </a:r>
            <a:r>
              <a:rPr lang="ru-RU" sz="2400" dirty="0" err="1" smtClean="0">
                <a:latin typeface="Nautilus Pompilius" pitchFamily="50" charset="-52"/>
              </a:rPr>
              <a:t>з</a:t>
            </a:r>
            <a:r>
              <a:rPr lang="ru-RU" sz="2400" dirty="0" smtClean="0">
                <a:latin typeface="Nautilus Pompilius" pitchFamily="50" charset="-52"/>
              </a:rPr>
              <a:t>], оставил знак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З</a:t>
            </a:r>
            <a:r>
              <a:rPr lang="ru-RU" sz="2400" dirty="0" smtClean="0">
                <a:latin typeface="Nautilus Pompilius" pitchFamily="50" charset="-52"/>
              </a:rPr>
              <a:t> «земля», </a:t>
            </a:r>
          </a:p>
          <a:p>
            <a:pPr indent="182563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>
                <a:latin typeface="Nautilus Pompilius" pitchFamily="50" charset="-52"/>
              </a:rPr>
              <a:t>из о «</a:t>
            </a:r>
            <a:r>
              <a:rPr lang="ru-RU" sz="2400" dirty="0" err="1" smtClean="0">
                <a:latin typeface="Nautilus Pompilius" pitchFamily="50" charset="-52"/>
              </a:rPr>
              <a:t>онъ</a:t>
            </a:r>
            <a:r>
              <a:rPr lang="ru-RU" sz="2400" dirty="0" smtClean="0">
                <a:latin typeface="Nautilus Pompilius" pitchFamily="50" charset="-52"/>
              </a:rPr>
              <a:t>» и «</a:t>
            </a:r>
            <a:r>
              <a:rPr lang="ru-RU" sz="2400" dirty="0" err="1" smtClean="0">
                <a:latin typeface="Nautilus Pompilius" pitchFamily="50" charset="-52"/>
              </a:rPr>
              <a:t>отъ</a:t>
            </a:r>
            <a:r>
              <a:rPr lang="ru-RU" sz="2400" dirty="0" smtClean="0">
                <a:latin typeface="Nautilus Pompilius" pitchFamily="50" charset="-52"/>
              </a:rPr>
              <a:t>» («омега») остался знак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О </a:t>
            </a:r>
            <a:r>
              <a:rPr lang="ru-RU" sz="2400" dirty="0" smtClean="0">
                <a:latin typeface="Nautilus Pompilius" pitchFamily="50" charset="-52"/>
              </a:rPr>
              <a:t>«</a:t>
            </a:r>
            <a:r>
              <a:rPr lang="ru-RU" sz="2400" dirty="0" err="1" smtClean="0">
                <a:latin typeface="Nautilus Pompilius" pitchFamily="50" charset="-52"/>
              </a:rPr>
              <a:t>онъ</a:t>
            </a:r>
            <a:r>
              <a:rPr lang="ru-RU" sz="2400" dirty="0" smtClean="0">
                <a:latin typeface="Nautilus Pompilius" pitchFamily="50" charset="-52"/>
              </a:rPr>
              <a:t>», </a:t>
            </a:r>
          </a:p>
          <a:p>
            <a:pPr indent="182563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>
                <a:latin typeface="Nautilus Pompilius" pitchFamily="50" charset="-52"/>
              </a:rPr>
              <a:t>из букв «фита» и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Ф </a:t>
            </a:r>
            <a:r>
              <a:rPr lang="ru-RU" sz="2400" dirty="0" smtClean="0">
                <a:latin typeface="Nautilus Pompilius" pitchFamily="50" charset="-52"/>
              </a:rPr>
              <a:t>«ферт» для обозначения [</a:t>
            </a:r>
            <a:r>
              <a:rPr lang="ru-RU" sz="2400" dirty="0" err="1" smtClean="0">
                <a:latin typeface="Nautilus Pompilius" pitchFamily="50" charset="-52"/>
              </a:rPr>
              <a:t>ф</a:t>
            </a:r>
            <a:r>
              <a:rPr lang="ru-RU" sz="2400" dirty="0" smtClean="0">
                <a:latin typeface="Nautilus Pompilius" pitchFamily="50" charset="-52"/>
              </a:rPr>
              <a:t>] остался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«ферт»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260648"/>
            <a:ext cx="563487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ПЕТРОВСКАЯ РЕФОРМА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564904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ОН:</a:t>
            </a:r>
          </a:p>
        </p:txBody>
      </p:sp>
      <p:pic>
        <p:nvPicPr>
          <p:cNvPr id="6" name="Рисунок 5" descr="y_ac2843a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9552" y="476672"/>
            <a:ext cx="1693628" cy="201622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5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3223" t="2751" r="1806"/>
          <a:stretch>
            <a:fillRect/>
          </a:stretch>
        </p:blipFill>
        <p:spPr>
          <a:xfrm>
            <a:off x="3275856" y="908720"/>
            <a:ext cx="3240360" cy="2569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антии даков (Ответ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192" y="260648"/>
            <a:ext cx="2196781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548680"/>
            <a:ext cx="5112568" cy="201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В 1918 году </a:t>
            </a: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была проведена новая реформа алфавита, и кириллица потеряла еще четыре буквы: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ять, и(</a:t>
            </a:r>
            <a:r>
              <a:rPr lang="en-US" sz="2400" dirty="0" err="1" smtClean="0">
                <a:solidFill>
                  <a:prstClr val="black"/>
                </a:solidFill>
                <a:latin typeface="Nautilus Pompilius" pitchFamily="50" charset="-52"/>
              </a:rPr>
              <a:t>i</a:t>
            </a: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), ижицу, фиту</a:t>
            </a:r>
            <a:endParaRPr lang="ru-RU" sz="2400" dirty="0">
              <a:solidFill>
                <a:prstClr val="black"/>
              </a:solidFill>
              <a:latin typeface="Nautilus Pompilius" pitchFamily="50" charset="-52"/>
            </a:endParaRPr>
          </a:p>
        </p:txBody>
      </p:sp>
      <p:pic>
        <p:nvPicPr>
          <p:cNvPr id="37890" name="Picture 2" descr="Ладария - ИСТИННЫЙ РУСКИЙ ЯЗЫ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2813807"/>
            <a:ext cx="2225824" cy="3082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7d-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93308" y="2813807"/>
            <a:ext cx="2172062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t7n-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00192" y="3467171"/>
            <a:ext cx="214727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404664"/>
            <a:ext cx="46805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i="1" dirty="0" smtClean="0">
                <a:latin typeface="Nautilus Pompilius" pitchFamily="50" charset="-52"/>
              </a:rPr>
              <a:t>А про меня языковед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Сказал:  «Не буква — дармоед!</a:t>
            </a:r>
            <a:r>
              <a:rPr lang="ru-RU" sz="2400" dirty="0" smtClean="0">
                <a:latin typeface="Nautilus Pompilius" pitchFamily="50" charset="-52"/>
              </a:rPr>
              <a:t> </a:t>
            </a:r>
            <a:r>
              <a:rPr lang="ru-RU" sz="2400" i="1" dirty="0" smtClean="0">
                <a:latin typeface="Nautilus Pompilius" pitchFamily="50" charset="-52"/>
              </a:rPr>
              <a:t/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Она не означает звука,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А лодыри — не для науки!»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И после ряда строгих мер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Из языка исчезла Ъ (ер).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Теперь я в качестве ином,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Работы — небольшой объём.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Я ею вправду не загружен,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Но рад, что изредка, да нужен,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Знаком я только с Е, Ё, Я, Ю,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С приставкой — я за ней стою.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И без меня вам — ну никак!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Теперь зовусь я — Ъ (твёрдый знак)!</a:t>
            </a:r>
            <a:endParaRPr lang="ru-RU" sz="2400" dirty="0" smtClean="0">
              <a:latin typeface="Nautilus Pompilius" pitchFamily="50" charset="-52"/>
            </a:endParaRPr>
          </a:p>
          <a:p>
            <a:endParaRPr lang="ru-RU" sz="2400" dirty="0">
              <a:latin typeface="Nautilus Pompilius" pitchFamily="50" charset="-52"/>
            </a:endParaRPr>
          </a:p>
        </p:txBody>
      </p:sp>
      <p:pic>
        <p:nvPicPr>
          <p:cNvPr id="12" name="Рисунок 11" descr="a4o-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292185" y="145914"/>
            <a:ext cx="2433675" cy="3461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2" name="Picture 6" descr="Что обозначает знак м на руке - Все о хиромантии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92185" y="3573016"/>
            <a:ext cx="2433675" cy="3157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4 мая - День славянской письменности и культуры - Новости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88640"/>
            <a:ext cx="4211960" cy="5914628"/>
          </a:xfrm>
          <a:prstGeom prst="rect">
            <a:avLst/>
          </a:prstGeom>
          <a:noFill/>
        </p:spPr>
      </p:pic>
      <p:grpSp>
        <p:nvGrpSpPr>
          <p:cNvPr id="2" name="Группа 10"/>
          <p:cNvGrpSpPr/>
          <p:nvPr/>
        </p:nvGrpSpPr>
        <p:grpSpPr>
          <a:xfrm>
            <a:off x="4283968" y="116632"/>
            <a:ext cx="4689632" cy="6336704"/>
            <a:chOff x="4283968" y="116632"/>
            <a:chExt cx="4689632" cy="6336704"/>
          </a:xfrm>
        </p:grpSpPr>
        <p:pic>
          <p:nvPicPr>
            <p:cNvPr id="6" name="Рисунок 5" descr="pergament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283968" y="116632"/>
              <a:ext cx="4689632" cy="633670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499992" y="1124744"/>
              <a:ext cx="4464496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ДЕНЬ ПАМЯТИ </a:t>
              </a:r>
              <a:r>
                <a:rPr lang="ru-RU" sz="3600" b="1" dirty="0" smtClean="0">
                  <a:solidFill>
                    <a:prstClr val="black"/>
                  </a:solidFill>
                  <a:latin typeface="Nautilus Pompilius" pitchFamily="50" charset="-52"/>
                </a:rPr>
                <a:t>первоучителей славянских народов–святых равноапостольных  братьев </a:t>
              </a:r>
              <a:br>
                <a:rPr lang="ru-RU" sz="3600" b="1" dirty="0" smtClean="0">
                  <a:solidFill>
                    <a:prstClr val="black"/>
                  </a:solidFill>
                  <a:latin typeface="Nautilus Pompilius" pitchFamily="50" charset="-52"/>
                </a:rPr>
              </a:br>
              <a:r>
                <a:rPr lang="ru-RU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КИРИЛЛА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dirty="0" smtClean="0">
                  <a:solidFill>
                    <a:prstClr val="black"/>
                  </a:solidFill>
                  <a:latin typeface="Nautilus Pompilius" pitchFamily="50" charset="-52"/>
                </a:rPr>
                <a:t>и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 МЕФОДИЯ</a:t>
              </a:r>
              <a:endPara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260648"/>
            <a:ext cx="734481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ИСТОРИЯ  ПРАЗДНИКА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autilus Pompilius" pitchFamily="50" charset="-52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132292" y="906981"/>
            <a:ext cx="8784976" cy="6056283"/>
            <a:chOff x="136201" y="980729"/>
            <a:chExt cx="8496944" cy="6171627"/>
          </a:xfrm>
        </p:grpSpPr>
        <p:pic>
          <p:nvPicPr>
            <p:cNvPr id="7" name="Рисунок 6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rot="5400000">
              <a:off x="1543663" y="-426733"/>
              <a:ext cx="5682020" cy="849694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27584" y="1412776"/>
              <a:ext cx="7776864" cy="573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Общий праздник святых Кирилла и </a:t>
              </a:r>
              <a:r>
                <a:rPr lang="ru-RU" sz="24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Мефодия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 отмечался болгарской церковью и в следующие века, а в эпоху болгарского Возрождения превратился в праздник созданной ими азбуки.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В 1863 году 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Российский Святейший Синод определил, в связи с празднованием тысячелетия Моравской миссии святых Кирилла и </a:t>
              </a:r>
              <a:r>
                <a:rPr lang="ru-RU" sz="24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Мефодия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, установить ежегодное празд</a:t>
              </a:r>
              <a:r>
                <a:rPr lang="ru-RU" sz="2400" dirty="0" smtClean="0">
                  <a:solidFill>
                    <a:srgbClr val="FF0000"/>
                  </a:solidFill>
                  <a:latin typeface="Nautilus Pompilius" pitchFamily="50" charset="-52"/>
                </a:rPr>
                <a:t>н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ование в честь преподобных </a:t>
              </a:r>
              <a:r>
                <a:rPr lang="ru-RU" sz="2400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Мефодия</a:t>
              </a: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 и Кирилла 11 мая.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В 1985 году 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в СССР, когда отмечалось </a:t>
              </a: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1100-летие 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преставления </a:t>
              </a:r>
              <a:r>
                <a:rPr lang="ru-RU" sz="24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Мефодия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.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День 24 мая был объявлен «Праздником славянской культуры и письменности»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 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prstClr val="black"/>
                </a:solidFill>
                <a:latin typeface="Nautilus Pompilius" pitchFamily="50" charset="-5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79512" y="260648"/>
            <a:ext cx="8784976" cy="6408712"/>
            <a:chOff x="179512" y="764704"/>
            <a:chExt cx="8712968" cy="5904656"/>
          </a:xfrm>
        </p:grpSpPr>
        <p:pic>
          <p:nvPicPr>
            <p:cNvPr id="7" name="Рисунок 6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rot="5400000">
              <a:off x="1583668" y="-639452"/>
              <a:ext cx="5904656" cy="871296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55576" y="2060848"/>
              <a:ext cx="7776864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 </a:t>
              </a: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30 января 1991 года 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Президиум Верховного Совета РСФСР принял постановление о ежегодном проведении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«Дней славянской культуры и письменности».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Столицей праздника каждый год становился какой-нибудь новый населенный пункт России (кроме 1989 и 1990 годов, когда столицами были соответственно Киев и Минск)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 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prstClr val="black"/>
                </a:solidFill>
                <a:latin typeface="Nautilus Pompilius" pitchFamily="50" charset="-5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260648"/>
            <a:ext cx="849694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О ЖИЗНИ  КИРИЛЛА  и МЕФОДИЯ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autilus Pompilius" pitchFamily="50" charset="-52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4355976" y="980728"/>
            <a:ext cx="4608512" cy="5256584"/>
            <a:chOff x="323528" y="908720"/>
            <a:chExt cx="4608512" cy="5616624"/>
          </a:xfrm>
        </p:grpSpPr>
        <p:pic>
          <p:nvPicPr>
            <p:cNvPr id="9" name="Рисунок 8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23528" y="908720"/>
              <a:ext cx="4608512" cy="561662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99592" y="1916832"/>
              <a:ext cx="4032448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КИРИЛЛ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 ( род. в 827 г. , до принятия монашества – Константин)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МЕФОДИЙ  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( род. в 815 г., мирское имя неизвестно)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родились в семье  </a:t>
              </a:r>
              <a:r>
                <a:rPr lang="ru-RU" sz="24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византий-ского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 военачальника  из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г. Фессалоники 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 (Греция)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prstClr val="black"/>
                </a:solidFill>
                <a:latin typeface="Nautilus Pompilius" pitchFamily="50" charset="-52"/>
              </a:endParaRPr>
            </a:p>
          </p:txBody>
        </p:sp>
      </p:grpSp>
      <p:pic>
        <p:nvPicPr>
          <p:cNvPr id="11" name="Рисунок 10" descr="359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1124744"/>
            <a:ext cx="3672408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79512" y="1052736"/>
            <a:ext cx="4824536" cy="5616624"/>
            <a:chOff x="179512" y="1052736"/>
            <a:chExt cx="4824536" cy="5616624"/>
          </a:xfrm>
        </p:grpSpPr>
        <p:pic>
          <p:nvPicPr>
            <p:cNvPr id="9" name="Рисунок 8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79512" y="1052736"/>
              <a:ext cx="4824536" cy="561662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67544" y="1340768"/>
              <a:ext cx="4320480" cy="5324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Просветитель славян святой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МЕФОДИЙ 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родился около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815 г.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 в </a:t>
              </a:r>
              <a:r>
                <a:rPr lang="ru-RU" sz="20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Солуни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 (Фессалониках) — одном из самых крупных и богатых городов Византии. Около 833 г.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МЕФОДИЙ 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начал военную службу и проходил ее, в столице, на виду у императора Феофила. В возрасте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20 лет 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его поставили архонтом (воеводой) в </a:t>
              </a:r>
              <a:r>
                <a:rPr lang="ru-RU" sz="20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Славинию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 — небольшое славянское княжество, находившееся тогда под властью греков. Эту должность </a:t>
              </a:r>
              <a:r>
                <a:rPr lang="ru-RU" sz="2000" dirty="0" smtClean="0">
                  <a:solidFill>
                    <a:srgbClr val="C00000"/>
                  </a:solidFill>
                  <a:latin typeface="Nautilus Pompilius" pitchFamily="50" charset="-52"/>
                </a:rPr>
                <a:t>МЕФОДИЙ 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исполнял десять лет и имел возможность хорошо изучить славянский язык и славянские обычаи. </a:t>
              </a:r>
              <a:endParaRPr lang="ru-RU" sz="2000" dirty="0">
                <a:solidFill>
                  <a:prstClr val="black"/>
                </a:solidFill>
                <a:latin typeface="Nautilus Pompilius" pitchFamily="50" charset="-52"/>
              </a:endParaRPr>
            </a:p>
          </p:txBody>
        </p:sp>
      </p:grpSp>
      <p:pic>
        <p:nvPicPr>
          <p:cNvPr id="8" name="Рисунок 7" descr="0_84ca8_b84a4864_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8064" y="908720"/>
            <a:ext cx="3802380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95736" y="188640"/>
            <a:ext cx="530832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СВЯТОЙ  МЕФОДИЙ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07704" y="188640"/>
            <a:ext cx="441928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 СВЯТОЙ  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КИРИЛЛ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4211960" y="836712"/>
            <a:ext cx="4752528" cy="5616624"/>
            <a:chOff x="3779912" y="1052736"/>
            <a:chExt cx="5184576" cy="5616624"/>
          </a:xfrm>
        </p:grpSpPr>
        <p:pic>
          <p:nvPicPr>
            <p:cNvPr id="10" name="Рисунок 9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779912" y="1052736"/>
              <a:ext cx="5184576" cy="561662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015575" y="1052736"/>
              <a:ext cx="4948913" cy="5324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Святой КИРИЛЛ 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родился в Македонии, в городе </a:t>
              </a:r>
              <a:r>
                <a:rPr lang="ru-RU" sz="20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Солуни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, с малых лет отличался умственными способностями. Обучаясь в </a:t>
              </a:r>
              <a:r>
                <a:rPr lang="ru-RU" sz="20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солунской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 школе и еще не достигнув пятнадцати лет, он уже читал книги </a:t>
              </a:r>
              <a:r>
                <a:rPr lang="ru-RU" sz="20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глубокомысленнейшего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 из Отцов Церкви – Григория Богослова (</a:t>
              </a:r>
              <a:r>
                <a:rPr lang="en-US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IV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 в.)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Юноша рано принял сан пресвитера.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По возвращении в Константинополь состоял библиотекарем соборной церкви и преподавателем философии. Святой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КИРИЛЛ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 с успехом вел прения с еретиками, иконоборцами и с магометанами. </a:t>
              </a:r>
            </a:p>
          </p:txBody>
        </p:sp>
      </p:grpSp>
      <p:pic>
        <p:nvPicPr>
          <p:cNvPr id="12" name="Рисунок 11" descr="CA25B949-0AF5-9809-B745-9BC75AAC75D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3" y="1124744"/>
            <a:ext cx="3785002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55576" y="260648"/>
            <a:ext cx="772358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О ЖИЗНИ КИРИЛЛА и  МЕФОДИЯ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79512" y="1124744"/>
            <a:ext cx="4392488" cy="5616624"/>
            <a:chOff x="179512" y="1124744"/>
            <a:chExt cx="4573016" cy="5616624"/>
          </a:xfrm>
        </p:grpSpPr>
        <p:pic>
          <p:nvPicPr>
            <p:cNvPr id="13" name="Рисунок 12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79512" y="1124744"/>
              <a:ext cx="4573016" cy="561662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39552" y="1628800"/>
              <a:ext cx="4138008" cy="461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Nautilus Pompilius" pitchFamily="50" charset="-52"/>
                </a:rPr>
                <a:t>В начале </a:t>
              </a:r>
              <a:r>
                <a:rPr lang="ru-RU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860-х гг. </a:t>
              </a:r>
              <a:r>
                <a:rPr lang="ru-RU" dirty="0" smtClean="0">
                  <a:latin typeface="Nautilus Pompilius" pitchFamily="50" charset="-52"/>
                </a:rPr>
                <a:t>один из самых могущественных славянских государей — моравский князь </a:t>
              </a:r>
              <a:r>
                <a:rPr lang="ru-RU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РОСТИСЛАВ </a:t>
              </a:r>
              <a:r>
                <a:rPr lang="en-US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 </a:t>
              </a:r>
              <a:r>
                <a:rPr lang="ru-RU" dirty="0" smtClean="0">
                  <a:latin typeface="Nautilus Pompilius" pitchFamily="50" charset="-52"/>
                </a:rPr>
                <a:t>попросил византийского императора </a:t>
              </a:r>
              <a:r>
                <a:rPr lang="ru-RU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МИХАИЛА </a:t>
              </a:r>
              <a:r>
                <a:rPr lang="en-US" sz="2400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III</a:t>
              </a:r>
              <a:r>
                <a:rPr lang="ru-RU" dirty="0" smtClean="0">
                  <a:solidFill>
                    <a:srgbClr val="C00000"/>
                  </a:solidFill>
                  <a:latin typeface="Nautilus Pompilius" pitchFamily="50" charset="-52"/>
                </a:rPr>
                <a:t> </a:t>
              </a:r>
              <a:r>
                <a:rPr lang="ru-RU" dirty="0" smtClean="0">
                  <a:latin typeface="Nautilus Pompilius" pitchFamily="50" charset="-52"/>
                </a:rPr>
                <a:t>прислать ему христианских учителей. Подыскивая людей для моравской миссии, император и патриарх сразу вспомнили о </a:t>
              </a:r>
              <a:r>
                <a:rPr lang="ru-RU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КОНСТАНТИНЕ</a:t>
              </a:r>
              <a:r>
                <a:rPr lang="ru-RU" dirty="0" smtClean="0">
                  <a:latin typeface="Nautilus Pompilius" pitchFamily="50" charset="-52"/>
                </a:rPr>
                <a:t> и </a:t>
              </a:r>
              <a:r>
                <a:rPr lang="ru-RU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МЕФОДИИ. </a:t>
              </a:r>
              <a:r>
                <a:rPr lang="ru-RU" dirty="0" smtClean="0">
                  <a:latin typeface="Nautilus Pompilius" pitchFamily="50" charset="-52"/>
                </a:rPr>
                <a:t>Когда братьев попросили отправиться учителями в Моравию, они ответили согласием и тотчас приступили к работе над славянской азбукой. Вскоре азбука из 38 букв, на основе греческого скорописного письма, была составлена.</a:t>
              </a:r>
              <a:endParaRPr lang="ru-RU" dirty="0">
                <a:latin typeface="Nautilus Pompilius" pitchFamily="50" charset="-52"/>
              </a:endParaRPr>
            </a:p>
          </p:txBody>
        </p:sp>
      </p:grpSp>
      <p:pic>
        <p:nvPicPr>
          <p:cNvPr id="16" name="Рисунок 15" descr="6036.detaile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8024" y="1204888"/>
            <a:ext cx="4176464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260648"/>
            <a:ext cx="772358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О ЖИЗНИ КИРИЛЛА и  МЕФОДИЯ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14908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Nautilus Pompilius" pitchFamily="50" charset="-52"/>
              </a:rPr>
              <a:t>С помощью брата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МЕФОДИЯ , КИРИЛЛ  </a:t>
            </a:r>
            <a:r>
              <a:rPr lang="ru-RU" sz="2400" dirty="0" smtClean="0">
                <a:latin typeface="Nautilus Pompilius" pitchFamily="50" charset="-52"/>
              </a:rPr>
              <a:t>за 6 месяцев составил славянскую азбуку (т.н. глаголицу)  и перевел на славянский язык книги, без которых не могло совершаться Богослужение: 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ru-RU" sz="2400" dirty="0" smtClean="0">
                <a:latin typeface="Nautilus Pompilius" pitchFamily="50" charset="-52"/>
              </a:rPr>
              <a:t>Евангелие </a:t>
            </a:r>
            <a:r>
              <a:rPr lang="ru-RU" sz="2400" dirty="0" err="1" smtClean="0">
                <a:latin typeface="Nautilus Pompilius" pitchFamily="50" charset="-52"/>
              </a:rPr>
              <a:t>Апракос</a:t>
            </a:r>
            <a:r>
              <a:rPr lang="ru-RU" sz="2400" dirty="0" smtClean="0">
                <a:latin typeface="Nautilus Pompilius" pitchFamily="50" charset="-52"/>
              </a:rPr>
              <a:t>, 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ru-RU" sz="2400" dirty="0" smtClean="0">
                <a:latin typeface="Nautilus Pompilius" pitchFamily="50" charset="-52"/>
              </a:rPr>
              <a:t>Апостол, 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ru-RU" sz="2400" dirty="0" smtClean="0">
                <a:latin typeface="Nautilus Pompilius" pitchFamily="50" charset="-52"/>
              </a:rPr>
              <a:t>Псалтирь и избранные службы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1268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  <a:latin typeface="Nautilus Pompilius" pitchFamily="50" charset="-52"/>
              </a:rPr>
              <a:t>«…пойду с радостью, если у них есть буквы для их языка… Учить без азбуки и без книг все равно, что писать беседу на воде»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  <a:latin typeface="Nautilus Pompilius" pitchFamily="50" charset="-52"/>
              </a:rPr>
              <a:t>Святой Кирилл</a:t>
            </a:r>
            <a:endParaRPr lang="ru-RU" dirty="0">
              <a:solidFill>
                <a:prstClr val="black"/>
              </a:solidFill>
              <a:latin typeface="Nautilus Pompilius" pitchFamily="50" charset="-52"/>
            </a:endParaRPr>
          </a:p>
        </p:txBody>
      </p:sp>
      <p:pic>
        <p:nvPicPr>
          <p:cNvPr id="9" name="Рисунок 8" descr="Глаголица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52"/>
          <a:stretch>
            <a:fillRect/>
          </a:stretch>
        </p:blipFill>
        <p:spPr>
          <a:xfrm>
            <a:off x="323528" y="836712"/>
            <a:ext cx="3744416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804</Words>
  <Application>Microsoft Office PowerPoint</Application>
  <PresentationFormat>Экран (4:3)</PresentationFormat>
  <Paragraphs>89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МКОУ "Лермонтовская СОШ"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«24 мая -  День славянской письменности и культуры»</dc:title>
  <dc:subject>Год  Литературы</dc:subject>
  <dc:creator>Банникова Е.П.</dc:creator>
  <cp:lastModifiedBy>Kanash</cp:lastModifiedBy>
  <cp:revision>111</cp:revision>
  <dcterms:created xsi:type="dcterms:W3CDTF">2015-01-07T13:30:55Z</dcterms:created>
  <dcterms:modified xsi:type="dcterms:W3CDTF">2022-05-25T08:26:40Z</dcterms:modified>
  <cp:category>Презентация</cp:category>
</cp:coreProperties>
</file>